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96" r:id="rId5"/>
    <p:sldId id="303" r:id="rId6"/>
    <p:sldId id="261" r:id="rId7"/>
    <p:sldId id="295" r:id="rId8"/>
    <p:sldId id="262" r:id="rId9"/>
    <p:sldId id="302" r:id="rId10"/>
    <p:sldId id="264" r:id="rId11"/>
    <p:sldId id="297" r:id="rId12"/>
    <p:sldId id="298" r:id="rId13"/>
    <p:sldId id="299" r:id="rId14"/>
    <p:sldId id="300" r:id="rId15"/>
    <p:sldId id="301" r:id="rId16"/>
  </p:sldIdLst>
  <p:sldSz cx="10058400" cy="7772400"/>
  <p:notesSz cx="92075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rette, Elizabeth T" initials="EET" lastIdx="19" clrIdx="0">
    <p:extLst>
      <p:ext uri="{19B8F6BF-5375-455C-9EA6-DF929625EA0E}">
        <p15:presenceInfo xmlns:p15="http://schemas.microsoft.com/office/powerpoint/2012/main" userId="S-1-5-21-2744878847-1876734302-662453930-230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8" autoAdjust="0"/>
    <p:restoredTop sz="94660"/>
  </p:normalViewPr>
  <p:slideViewPr>
    <p:cSldViewPr>
      <p:cViewPr varScale="1">
        <p:scale>
          <a:sx n="97" d="100"/>
          <a:sy n="97" d="100"/>
        </p:scale>
        <p:origin x="204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951" y="909273"/>
            <a:ext cx="6180367" cy="2880288"/>
          </a:xfrm>
        </p:spPr>
        <p:txBody>
          <a:bodyPr bIns="0" anchor="b">
            <a:normAutofit/>
          </a:bodyPr>
          <a:lstStyle>
            <a:lvl1pPr algn="l"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951" y="4002033"/>
            <a:ext cx="6180367" cy="110797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0" b="0" cap="all" baseline="0">
                <a:solidFill>
                  <a:schemeClr val="tx1"/>
                </a:solidFill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5951" y="373216"/>
            <a:ext cx="3394921" cy="3504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8174" y="905503"/>
            <a:ext cx="882206" cy="570722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35951" y="3999014"/>
            <a:ext cx="61803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6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9831" y="905504"/>
            <a:ext cx="1213330" cy="528120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7840" y="905504"/>
            <a:ext cx="5831205" cy="52812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09831" y="905504"/>
            <a:ext cx="0" cy="528120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7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1990281"/>
            <a:ext cx="6178702" cy="2139677"/>
          </a:xfrm>
        </p:spPr>
        <p:txBody>
          <a:bodyPr anchor="b">
            <a:normAutofit/>
          </a:bodyPr>
          <a:lstStyle>
            <a:lvl1pPr algn="l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4313689"/>
            <a:ext cx="6178702" cy="1147986"/>
          </a:xfrm>
        </p:spPr>
        <p:txBody>
          <a:bodyPr tIns="91440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87840" y="4312316"/>
            <a:ext cx="61787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1" y="912209"/>
            <a:ext cx="7228477" cy="1200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840" y="2282461"/>
            <a:ext cx="3438458" cy="389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100" y="2282461"/>
            <a:ext cx="3438217" cy="3895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911386"/>
            <a:ext cx="7228478" cy="1197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0" y="2288824"/>
            <a:ext cx="3438343" cy="90886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840" y="3200840"/>
            <a:ext cx="3438343" cy="2997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8100" y="2292738"/>
            <a:ext cx="3438217" cy="9092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8100" y="3197691"/>
            <a:ext cx="3438217" cy="29890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2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946" y="905503"/>
            <a:ext cx="2668545" cy="2546733"/>
          </a:xfrm>
        </p:spPr>
        <p:txBody>
          <a:bodyPr anchor="b">
            <a:normAutofit/>
          </a:bodyPr>
          <a:lstStyle>
            <a:lvl1pPr algn="l"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322" y="905504"/>
            <a:ext cx="4210996" cy="5280003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2947" y="3632892"/>
            <a:ext cx="2670106" cy="2547938"/>
          </a:xfrm>
        </p:spPr>
        <p:txBody>
          <a:bodyPr>
            <a:normAutofit/>
          </a:bodyPr>
          <a:lstStyle>
            <a:lvl1pPr marL="0" indent="0" algn="l">
              <a:buNone/>
              <a:defRPr sz="176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5923" y="3632890"/>
            <a:ext cx="2665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9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96152" y="546461"/>
            <a:ext cx="3862526" cy="583564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63" y="1280115"/>
            <a:ext cx="3569429" cy="2074662"/>
          </a:xfrm>
        </p:spPr>
        <p:txBody>
          <a:bodyPr anchor="b"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4141" y="1272216"/>
            <a:ext cx="2458498" cy="438183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7841" y="3565457"/>
            <a:ext cx="3564315" cy="2270908"/>
          </a:xfrm>
        </p:spPr>
        <p:txBody>
          <a:bodyPr>
            <a:normAutofit/>
          </a:bodyPr>
          <a:lstStyle>
            <a:lvl1pPr marL="0" indent="0" algn="l">
              <a:buNone/>
              <a:defRPr sz="198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0330" y="6199172"/>
            <a:ext cx="3577662" cy="362806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1284" y="361127"/>
            <a:ext cx="3576708" cy="3637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5409" y="3562752"/>
            <a:ext cx="35662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84499"/>
            <a:ext cx="10058400" cy="4623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907954"/>
            <a:ext cx="10058401" cy="8780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914611"/>
            <a:ext cx="10058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841" y="911790"/>
            <a:ext cx="7228477" cy="118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2284498"/>
            <a:ext cx="7228477" cy="391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1196" y="374420"/>
            <a:ext cx="2605121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840" y="373216"/>
            <a:ext cx="4437404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97" y="905503"/>
            <a:ext cx="875321" cy="570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52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460" indent="-251460" algn="l" defTabSz="754380" rtl="0" eaLnBrk="1" latinLnBrk="0" hangingPunct="1">
        <a:lnSpc>
          <a:spcPct val="120000"/>
        </a:lnSpc>
        <a:spcBef>
          <a:spcPts val="11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438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022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314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ynasty.coley@dhhs.nc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dwportal.dhhs.state.nc.us/csdwlogin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891539"/>
            <a:ext cx="8306561" cy="310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447801" y="2299409"/>
            <a:ext cx="736851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5545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Data</a:t>
            </a:r>
            <a:r>
              <a:rPr sz="4800" spc="-70" dirty="0"/>
              <a:t> </a:t>
            </a:r>
            <a:r>
              <a:rPr sz="4800" spc="-10" dirty="0"/>
              <a:t>Warehouse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83461F-E349-40BE-8EF3-2FD0BCB26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2" y="4000498"/>
            <a:ext cx="7380808" cy="1107970"/>
          </a:xfrm>
        </p:spPr>
        <p:txBody>
          <a:bodyPr/>
          <a:lstStyle/>
          <a:p>
            <a:pPr algn="r"/>
            <a:r>
              <a:rPr lang="en-US" dirty="0"/>
              <a:t>Logging in and Accessing NC FAST Subsidized child Care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98" y="784860"/>
            <a:ext cx="8759139" cy="61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07428" y="1220216"/>
            <a:ext cx="159258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95"/>
              </a:spcBef>
            </a:pPr>
            <a:r>
              <a:rPr lang="en-US" sz="2400" spc="-10" dirty="0">
                <a:cs typeface="Verdana"/>
              </a:rPr>
              <a:t>Select Web Intelligence in the Applications drop-down to access Subsidized Child Care data</a:t>
            </a:r>
            <a:r>
              <a:rPr sz="2400" spc="-50" dirty="0">
                <a:cs typeface="Verdana"/>
              </a:rPr>
              <a:t>.</a:t>
            </a:r>
            <a:endParaRPr sz="240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36497" y="905503"/>
            <a:ext cx="875321" cy="487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097F5-81EF-4A4D-AA7C-9DA98DE18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81" y="838486"/>
            <a:ext cx="6425677" cy="6143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7E1A9-FEA7-4B5F-BE1C-6F1EED54CB31}"/>
              </a:ext>
            </a:extLst>
          </p:cNvPr>
          <p:cNvSpPr txBox="1"/>
          <p:nvPr/>
        </p:nvSpPr>
        <p:spPr>
          <a:xfrm>
            <a:off x="304800" y="76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ACCESSING SUBSIDIZED CHILD CARE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810485"/>
            <a:ext cx="8990837" cy="61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72965" y="1144405"/>
            <a:ext cx="18079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cs typeface="Verdana"/>
              </a:rPr>
              <a:t>Select the New Icon</a:t>
            </a:r>
            <a:endParaRPr lang="en-US" sz="2050" dirty="0"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B83F2-9F56-4161-A761-88E705247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43657"/>
            <a:ext cx="6802628" cy="613100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8B9F7EF-6487-4914-B3F6-1F73B19513E0}"/>
              </a:ext>
            </a:extLst>
          </p:cNvPr>
          <p:cNvSpPr/>
          <p:nvPr/>
        </p:nvSpPr>
        <p:spPr>
          <a:xfrm rot="2927269">
            <a:off x="272033" y="962064"/>
            <a:ext cx="978408" cy="34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795453"/>
            <a:ext cx="8990837" cy="61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0568" y="1120877"/>
            <a:ext cx="1914832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cs typeface="Verdana"/>
              </a:rPr>
              <a:t>Select the  Universe Icon  and press OK at the bottom of the screen. </a:t>
            </a:r>
            <a:endParaRPr sz="2050" dirty="0"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840CE-1D7B-4935-9CF9-1BDE57981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83" y="811596"/>
            <a:ext cx="6667888" cy="61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795453"/>
            <a:ext cx="8990837" cy="61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07428" y="1220216"/>
            <a:ext cx="1807972" cy="30976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cs typeface="Verdana"/>
              </a:rPr>
              <a:t>Click on DCD Subsidized Child Care universe to locate the Subsidized Child Care data.  Press Select at the bottom of the screen.  </a:t>
            </a:r>
            <a:endParaRPr sz="200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90C9-B1C5-4D30-B124-2209749D9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785622"/>
            <a:ext cx="6450966" cy="62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8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795453"/>
            <a:ext cx="8990837" cy="61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07428" y="1220216"/>
            <a:ext cx="1807972" cy="2789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cs typeface="Verdana"/>
              </a:rPr>
              <a:t>This displays the folders that are accessible.  NC FAST Subsidized Child Care data is now included within this universe. </a:t>
            </a:r>
            <a:endParaRPr sz="200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90C9-B1C5-4D30-B124-2209749D9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785622"/>
            <a:ext cx="6450966" cy="6207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59835-3107-45E7-BBD2-DADBE320D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" y="795453"/>
            <a:ext cx="6505575" cy="61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8A0-A87F-465E-9454-A0786A9A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838200"/>
            <a:ext cx="7216118" cy="114561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Concludes Logging in and Accessing NC FAST Subsidized Child Care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D1D36-C90B-47CA-B4B1-14573EA051A2}"/>
              </a:ext>
            </a:extLst>
          </p:cNvPr>
          <p:cNvSpPr txBox="1"/>
          <p:nvPr/>
        </p:nvSpPr>
        <p:spPr>
          <a:xfrm>
            <a:off x="1600200" y="2438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you encounter any type of discrepancies, please share your feedback with Dynasty Coley at DCDEE at </a:t>
            </a:r>
            <a:r>
              <a:rPr lang="en-US" u="sng" dirty="0">
                <a:hlinkClick r:id="rId2"/>
              </a:rPr>
              <a:t>dynasty.coley@dhhs.nc.gov</a:t>
            </a:r>
            <a:r>
              <a:rPr lang="en-US" u="sng" dirty="0"/>
              <a:t>.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858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237" y="784860"/>
            <a:ext cx="8534400" cy="6197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8617" y="1218692"/>
            <a:ext cx="7165340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sz="2800" spc="-5" dirty="0">
                <a:cs typeface="Verdana"/>
              </a:rPr>
              <a:t>URL to </a:t>
            </a:r>
            <a:r>
              <a:rPr sz="2800" dirty="0">
                <a:cs typeface="Verdana"/>
              </a:rPr>
              <a:t>access Data</a:t>
            </a:r>
            <a:r>
              <a:rPr sz="2800" spc="35" dirty="0">
                <a:cs typeface="Verdana"/>
              </a:rPr>
              <a:t> </a:t>
            </a:r>
            <a:r>
              <a:rPr sz="2800" spc="-20" dirty="0">
                <a:cs typeface="Verdana"/>
              </a:rPr>
              <a:t>Warehouse:</a:t>
            </a:r>
            <a:endParaRPr sz="280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07E09"/>
              </a:buClr>
              <a:buFont typeface="Wingdings 2"/>
              <a:buChar char=""/>
            </a:pPr>
            <a:endParaRPr sz="2800" dirty="0">
              <a:cs typeface="Times New Roman"/>
            </a:endParaRPr>
          </a:p>
          <a:p>
            <a:pPr marL="277495" indent="-264795">
              <a:lnSpc>
                <a:spcPct val="100000"/>
              </a:lnSpc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en-US" sz="2800" u="heavy" spc="-5" dirty="0">
                <a:solidFill>
                  <a:schemeClr val="accent1"/>
                </a:solidFill>
                <a:uFill>
                  <a:solidFill>
                    <a:srgbClr val="6B9F25"/>
                  </a:solidFill>
                </a:uFill>
                <a:cs typeface="Verdana"/>
                <a:hlinkClick r:id="rId5"/>
              </a:rPr>
              <a:t>http://csdwportal.dhhs.state.nc.us/csdwlogin/</a:t>
            </a:r>
            <a:endParaRPr lang="en-US" sz="2800" u="heavy" spc="-5" dirty="0">
              <a:solidFill>
                <a:schemeClr val="accent1"/>
              </a:solidFill>
              <a:uFill>
                <a:solidFill>
                  <a:srgbClr val="6B9F25"/>
                </a:solidFill>
              </a:uFill>
              <a:cs typeface="Verdana"/>
            </a:endParaRPr>
          </a:p>
          <a:p>
            <a:pPr marL="12700">
              <a:lnSpc>
                <a:spcPct val="100000"/>
              </a:lnSpc>
              <a:buClr>
                <a:srgbClr val="F07E09"/>
              </a:buClr>
              <a:buSzPct val="78571"/>
              <a:tabLst>
                <a:tab pos="278130" algn="l"/>
              </a:tabLst>
            </a:pPr>
            <a:endParaRPr lang="en-US" sz="2800" u="heavy" spc="-5" dirty="0">
              <a:solidFill>
                <a:schemeClr val="accent1"/>
              </a:solidFill>
              <a:uFill>
                <a:solidFill>
                  <a:srgbClr val="6B9F25"/>
                </a:solidFill>
              </a:uFill>
              <a:cs typeface="Verdana"/>
            </a:endParaRPr>
          </a:p>
          <a:p>
            <a:pPr marL="277495" indent="-264795">
              <a:lnSpc>
                <a:spcPct val="100000"/>
              </a:lnSpc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en-US" sz="2800" dirty="0"/>
              <a:t>Access to CSDW requires an assigned log-in and password. </a:t>
            </a:r>
          </a:p>
          <a:p>
            <a:pPr marL="12700">
              <a:lnSpc>
                <a:spcPct val="100000"/>
              </a:lnSpc>
              <a:buClr>
                <a:srgbClr val="F07E09"/>
              </a:buClr>
              <a:buSzPct val="78571"/>
              <a:tabLst>
                <a:tab pos="278130" algn="l"/>
              </a:tabLst>
            </a:pPr>
            <a:endParaRPr lang="en-US" sz="2800" dirty="0"/>
          </a:p>
          <a:p>
            <a:pPr marL="277495" indent="-264795">
              <a:lnSpc>
                <a:spcPct val="100000"/>
              </a:lnSpc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en-US" sz="2800" dirty="0"/>
              <a:t>To receive this log-in and password, please contact your LME or Institution Security Officer</a:t>
            </a:r>
            <a:endParaRPr sz="2800" dirty="0"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00" y="891539"/>
            <a:ext cx="8306561" cy="548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01A69-5BF2-4C95-BF64-AAB387F2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37" y="819272"/>
            <a:ext cx="6858763" cy="555866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ACB1527-EB03-4E43-879E-0ADA5AD6D943}"/>
              </a:ext>
            </a:extLst>
          </p:cNvPr>
          <p:cNvSpPr/>
          <p:nvPr/>
        </p:nvSpPr>
        <p:spPr>
          <a:xfrm>
            <a:off x="650919" y="1600200"/>
            <a:ext cx="25908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 can Access Meta Data on Login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6C790-C0CC-44F0-B14A-FDB6746FB4F0}"/>
              </a:ext>
            </a:extLst>
          </p:cNvPr>
          <p:cNvSpPr txBox="1"/>
          <p:nvPr/>
        </p:nvSpPr>
        <p:spPr>
          <a:xfrm>
            <a:off x="7620000" y="1066800"/>
            <a:ext cx="137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meta data provides descriptions and other information:</a:t>
            </a:r>
          </a:p>
          <a:p>
            <a:r>
              <a:rPr lang="en-US" dirty="0"/>
              <a:t>including table names, program names, variable descriptions, data types, length, format, and other valid values.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268" y="755461"/>
            <a:ext cx="8544369" cy="622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55694" y="1050541"/>
            <a:ext cx="1545722" cy="5595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15">
              <a:lnSpc>
                <a:spcPts val="1839"/>
              </a:lnSpc>
              <a:spcBef>
                <a:spcPts val="325"/>
              </a:spcBef>
            </a:pPr>
            <a:endParaRPr lang="en-US" sz="1600" dirty="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en-US" sz="2400" dirty="0">
                <a:cs typeface="Verdana"/>
              </a:rPr>
              <a:t>Users must </a:t>
            </a:r>
            <a:r>
              <a:rPr lang="en-US" sz="2400" spc="-5" dirty="0">
                <a:cs typeface="Verdana"/>
              </a:rPr>
              <a:t>login with their NCID login  user</a:t>
            </a:r>
            <a:r>
              <a:rPr lang="en-US" sz="2400" dirty="0">
                <a:cs typeface="Verdana"/>
              </a:rPr>
              <a:t>name and</a:t>
            </a:r>
            <a:r>
              <a:rPr lang="en-US" sz="2400" spc="5" dirty="0">
                <a:cs typeface="Verdana"/>
              </a:rPr>
              <a:t> </a:t>
            </a:r>
            <a:r>
              <a:rPr lang="en-US" sz="2400" spc="-5" dirty="0">
                <a:cs typeface="Verdana"/>
              </a:rPr>
              <a:t>password</a:t>
            </a:r>
            <a:endParaRPr lang="en-US" sz="2400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07E09"/>
              </a:buClr>
              <a:buFont typeface="Wingdings 2"/>
              <a:buChar char=""/>
            </a:pPr>
            <a:endParaRPr lang="en-US" sz="2400" dirty="0">
              <a:cs typeface="Times New Roman"/>
            </a:endParaRPr>
          </a:p>
          <a:p>
            <a:pPr marL="277495" indent="-264795">
              <a:lnSpc>
                <a:spcPct val="100000"/>
              </a:lnSpc>
              <a:buClr>
                <a:srgbClr val="F07E09"/>
              </a:buClr>
              <a:buSzPct val="78571"/>
              <a:buFont typeface="Wingdings 2"/>
              <a:buChar char=""/>
              <a:tabLst>
                <a:tab pos="278130" algn="l"/>
              </a:tabLst>
            </a:pPr>
            <a:r>
              <a:rPr lang="en-US" sz="2400" dirty="0">
                <a:cs typeface="Verdana"/>
              </a:rPr>
              <a:t>Authentication =</a:t>
            </a:r>
            <a:r>
              <a:rPr lang="en-US" sz="2400" spc="-25" dirty="0">
                <a:cs typeface="Verdana"/>
              </a:rPr>
              <a:t> </a:t>
            </a:r>
            <a:r>
              <a:rPr lang="en-US" sz="2400" spc="-5" dirty="0">
                <a:cs typeface="Verdana"/>
              </a:rPr>
              <a:t>LDAP</a:t>
            </a:r>
            <a:endParaRPr lang="en-US" sz="2400" dirty="0">
              <a:cs typeface="Verdana"/>
            </a:endParaRPr>
          </a:p>
          <a:p>
            <a:pPr marL="12700" marR="18415">
              <a:lnSpc>
                <a:spcPts val="1839"/>
              </a:lnSpc>
              <a:spcBef>
                <a:spcPts val="325"/>
              </a:spcBef>
            </a:pPr>
            <a:endParaRPr lang="en-US" sz="1600" dirty="0">
              <a:latin typeface="Verdana"/>
              <a:cs typeface="Verdana"/>
            </a:endParaRPr>
          </a:p>
          <a:p>
            <a:pPr marL="12700" marR="18415">
              <a:lnSpc>
                <a:spcPts val="1839"/>
              </a:lnSpc>
              <a:spcBef>
                <a:spcPts val="325"/>
              </a:spcBef>
            </a:pP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7F9EDD-CF86-4B41-A21B-85DC7726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8" y="106911"/>
            <a:ext cx="7228477" cy="1189133"/>
          </a:xfrm>
        </p:spPr>
        <p:txBody>
          <a:bodyPr>
            <a:normAutofit/>
          </a:bodyPr>
          <a:lstStyle/>
          <a:p>
            <a:r>
              <a:rPr lang="en-US" sz="2000" dirty="0" err="1"/>
              <a:t>LoG</a:t>
            </a:r>
            <a:r>
              <a:rPr lang="en-US" sz="2000" dirty="0"/>
              <a:t> 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A9A5C-D949-4EED-8381-052E6B7B31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21514"/>
          <a:stretch/>
        </p:blipFill>
        <p:spPr>
          <a:xfrm>
            <a:off x="887755" y="1038447"/>
            <a:ext cx="6473719" cy="53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268" y="755461"/>
            <a:ext cx="8544369" cy="622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7852" y="881616"/>
            <a:ext cx="1545722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15">
              <a:lnSpc>
                <a:spcPts val="1839"/>
              </a:lnSpc>
              <a:spcBef>
                <a:spcPts val="325"/>
              </a:spcBef>
            </a:pPr>
            <a:r>
              <a:rPr lang="en-US" spc="-15" dirty="0">
                <a:cs typeface="Verdana"/>
              </a:rPr>
              <a:t>Data Warehouse (DW)  Welcome  </a:t>
            </a:r>
            <a:r>
              <a:rPr lang="en-US" spc="-5" dirty="0">
                <a:cs typeface="Verdana"/>
              </a:rPr>
              <a:t>screen has</a:t>
            </a:r>
            <a:r>
              <a:rPr lang="en-US" spc="-30" dirty="0">
                <a:cs typeface="Verdana"/>
              </a:rPr>
              <a:t> </a:t>
            </a:r>
            <a:r>
              <a:rPr lang="en-US" spc="-5" dirty="0">
                <a:cs typeface="Verdana"/>
              </a:rPr>
              <a:t>two  </a:t>
            </a:r>
            <a:r>
              <a:rPr lang="en-US" spc="-10" dirty="0">
                <a:cs typeface="Verdana"/>
              </a:rPr>
              <a:t>primary tabs:  Home </a:t>
            </a:r>
            <a:r>
              <a:rPr lang="en-US" spc="-5" dirty="0">
                <a:cs typeface="Verdana"/>
              </a:rPr>
              <a:t>and  Documents.</a:t>
            </a:r>
            <a:endParaRPr lang="en-US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dirty="0">
              <a:cs typeface="Times New Roman"/>
            </a:endParaRPr>
          </a:p>
          <a:p>
            <a:pPr marL="12700" marR="42545">
              <a:lnSpc>
                <a:spcPts val="1839"/>
              </a:lnSpc>
              <a:spcBef>
                <a:spcPts val="5"/>
              </a:spcBef>
            </a:pPr>
            <a:r>
              <a:rPr lang="en-US" spc="-5" dirty="0">
                <a:cs typeface="Verdana"/>
              </a:rPr>
              <a:t>“Home”  </a:t>
            </a:r>
            <a:r>
              <a:rPr lang="en-US" spc="-10" dirty="0">
                <a:cs typeface="Verdana"/>
              </a:rPr>
              <a:t>provides quick  </a:t>
            </a:r>
            <a:r>
              <a:rPr lang="en-US" spc="-5" dirty="0">
                <a:cs typeface="Verdana"/>
              </a:rPr>
              <a:t>access </a:t>
            </a:r>
            <a:r>
              <a:rPr lang="en-US" spc="-10" dirty="0">
                <a:cs typeface="Verdana"/>
              </a:rPr>
              <a:t>to  </a:t>
            </a:r>
            <a:r>
              <a:rPr lang="en-US" spc="-5" dirty="0">
                <a:cs typeface="Verdana"/>
              </a:rPr>
              <a:t>reports </a:t>
            </a:r>
            <a:r>
              <a:rPr lang="en-US" spc="-10" dirty="0">
                <a:cs typeface="Verdana"/>
              </a:rPr>
              <a:t>you  </a:t>
            </a:r>
            <a:r>
              <a:rPr lang="en-US" spc="-15" dirty="0">
                <a:cs typeface="Verdana"/>
              </a:rPr>
              <a:t>have </a:t>
            </a:r>
            <a:r>
              <a:rPr lang="en-US" spc="-5" dirty="0">
                <a:cs typeface="Verdana"/>
              </a:rPr>
              <a:t>recently  viewed and to  reports sent to  </a:t>
            </a:r>
            <a:r>
              <a:rPr lang="en-US" spc="-10" dirty="0">
                <a:cs typeface="Verdana"/>
              </a:rPr>
              <a:t>your</a:t>
            </a:r>
            <a:r>
              <a:rPr lang="en-US" spc="-5" dirty="0">
                <a:cs typeface="Verdana"/>
              </a:rPr>
              <a:t> </a:t>
            </a:r>
            <a:r>
              <a:rPr lang="en-US" spc="-10" dirty="0">
                <a:cs typeface="Verdana"/>
              </a:rPr>
              <a:t>Inbox.</a:t>
            </a:r>
            <a:endParaRPr lang="en-US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dirty="0"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lang="en-US" spc="-5" dirty="0">
                <a:cs typeface="Verdana"/>
              </a:rPr>
              <a:t>The “My  Applications”  icon is used to  create new</a:t>
            </a:r>
            <a:r>
              <a:rPr lang="en-US" spc="-45" dirty="0">
                <a:cs typeface="Verdana"/>
              </a:rPr>
              <a:t> </a:t>
            </a:r>
            <a:r>
              <a:rPr lang="en-US" spc="-15" dirty="0">
                <a:cs typeface="Verdana"/>
              </a:rPr>
              <a:t>DW  </a:t>
            </a:r>
            <a:r>
              <a:rPr lang="en-US" spc="-5" dirty="0">
                <a:cs typeface="Verdana"/>
              </a:rPr>
              <a:t>reports.</a:t>
            </a:r>
            <a:endParaRPr lang="en-US" dirty="0">
              <a:cs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A363B-F81E-4CD5-AC40-00E68FC97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49" y="881616"/>
            <a:ext cx="6976752" cy="564465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87F9EDD-CF86-4B41-A21B-85DC7726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8" y="106911"/>
            <a:ext cx="7228477" cy="1189133"/>
          </a:xfrm>
        </p:spPr>
        <p:txBody>
          <a:bodyPr>
            <a:normAutofit/>
          </a:bodyPr>
          <a:lstStyle/>
          <a:p>
            <a:r>
              <a:rPr lang="en-US" sz="2000" dirty="0"/>
              <a:t>Welcome Page</a:t>
            </a:r>
          </a:p>
        </p:txBody>
      </p:sp>
    </p:spTree>
    <p:extLst>
      <p:ext uri="{BB962C8B-B14F-4D97-AF65-F5344CB8AC3E}">
        <p14:creationId xmlns:p14="http://schemas.microsoft.com/office/powerpoint/2010/main" val="10524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782575"/>
            <a:ext cx="8686037" cy="6199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76378" y="1066800"/>
            <a:ext cx="1919259" cy="49314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lang="en-US" spc="-5" dirty="0">
                <a:cs typeface="Verdana"/>
              </a:rPr>
              <a:t>The </a:t>
            </a:r>
            <a:r>
              <a:rPr lang="en-US" dirty="0">
                <a:cs typeface="Verdana"/>
              </a:rPr>
              <a:t>Documents  </a:t>
            </a:r>
            <a:r>
              <a:rPr lang="en-US" spc="-5" dirty="0">
                <a:cs typeface="Verdana"/>
              </a:rPr>
              <a:t>tab opens </a:t>
            </a:r>
            <a:r>
              <a:rPr lang="en-US" dirty="0">
                <a:cs typeface="Verdana"/>
              </a:rPr>
              <a:t>first </a:t>
            </a:r>
            <a:r>
              <a:rPr lang="en-US" spc="-5" dirty="0">
                <a:cs typeface="Verdana"/>
              </a:rPr>
              <a:t>to  </a:t>
            </a:r>
            <a:r>
              <a:rPr lang="en-US" dirty="0">
                <a:cs typeface="Verdana"/>
              </a:rPr>
              <a:t>“My </a:t>
            </a:r>
            <a:r>
              <a:rPr lang="en-US" spc="-20" dirty="0">
                <a:cs typeface="Verdana"/>
              </a:rPr>
              <a:t>Documents”,  </a:t>
            </a:r>
            <a:r>
              <a:rPr lang="en-US" dirty="0">
                <a:cs typeface="Verdana"/>
              </a:rPr>
              <a:t>and </a:t>
            </a:r>
            <a:r>
              <a:rPr lang="en-US" spc="-5" dirty="0">
                <a:cs typeface="Verdana"/>
              </a:rPr>
              <a:t>displays  </a:t>
            </a:r>
            <a:r>
              <a:rPr lang="en-US" dirty="0">
                <a:cs typeface="Verdana"/>
              </a:rPr>
              <a:t>reports </a:t>
            </a:r>
            <a:r>
              <a:rPr lang="en-US" spc="-5" dirty="0">
                <a:cs typeface="Verdana"/>
              </a:rPr>
              <a:t>(or sub-</a:t>
            </a:r>
            <a:r>
              <a:rPr lang="en-US" dirty="0">
                <a:cs typeface="Verdana"/>
              </a:rPr>
              <a:t>folders) </a:t>
            </a:r>
            <a:r>
              <a:rPr lang="en-US" spc="-10" dirty="0">
                <a:cs typeface="Verdana"/>
              </a:rPr>
              <a:t>saved </a:t>
            </a:r>
            <a:r>
              <a:rPr lang="en-US" spc="-5" dirty="0">
                <a:cs typeface="Verdana"/>
              </a:rPr>
              <a:t>in  your </a:t>
            </a:r>
            <a:r>
              <a:rPr lang="en-US" dirty="0">
                <a:cs typeface="Verdana"/>
              </a:rPr>
              <a:t>“My</a:t>
            </a:r>
            <a:r>
              <a:rPr lang="en-US" spc="-105" dirty="0">
                <a:cs typeface="Verdana"/>
              </a:rPr>
              <a:t> </a:t>
            </a:r>
            <a:r>
              <a:rPr lang="en-US" spc="-15" dirty="0">
                <a:cs typeface="Verdana"/>
              </a:rPr>
              <a:t>Favorites”  </a:t>
            </a:r>
            <a:r>
              <a:rPr lang="en-US" dirty="0">
                <a:cs typeface="Verdana"/>
              </a:rPr>
              <a:t>folder; and </a:t>
            </a:r>
            <a:r>
              <a:rPr lang="en-US" spc="-5" dirty="0">
                <a:cs typeface="Verdana"/>
              </a:rPr>
              <a:t>your  Inbox </a:t>
            </a:r>
            <a:r>
              <a:rPr lang="en-US" spc="-40" dirty="0">
                <a:cs typeface="Verdana"/>
              </a:rPr>
              <a:t>folder.</a:t>
            </a:r>
            <a:endParaRPr lang="en-US"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dirty="0">
              <a:cs typeface="Times New Roman"/>
            </a:endParaRPr>
          </a:p>
          <a:p>
            <a:pPr marL="12700" marR="321310">
              <a:lnSpc>
                <a:spcPts val="1939"/>
              </a:lnSpc>
            </a:pPr>
            <a:r>
              <a:rPr lang="en-US" spc="-5" dirty="0">
                <a:cs typeface="Verdana"/>
              </a:rPr>
              <a:t>The </a:t>
            </a:r>
            <a:r>
              <a:rPr lang="en-US" dirty="0">
                <a:cs typeface="Verdana"/>
              </a:rPr>
              <a:t>folder /  filename “tree”  </a:t>
            </a:r>
            <a:r>
              <a:rPr lang="en-US" spc="-5" dirty="0">
                <a:cs typeface="Verdana"/>
              </a:rPr>
              <a:t>looks just </a:t>
            </a:r>
            <a:r>
              <a:rPr lang="en-US" dirty="0">
                <a:cs typeface="Verdana"/>
              </a:rPr>
              <a:t>as </a:t>
            </a:r>
            <a:r>
              <a:rPr lang="en-US" spc="-5" dirty="0">
                <a:cs typeface="Verdana"/>
              </a:rPr>
              <a:t>it  </a:t>
            </a:r>
            <a:r>
              <a:rPr lang="en-US" dirty="0">
                <a:cs typeface="Verdana"/>
              </a:rPr>
              <a:t>does </a:t>
            </a:r>
            <a:r>
              <a:rPr lang="en-US" spc="-5" dirty="0">
                <a:cs typeface="Verdana"/>
              </a:rPr>
              <a:t>in</a:t>
            </a:r>
            <a:r>
              <a:rPr lang="en-US" spc="-85" dirty="0">
                <a:cs typeface="Verdana"/>
              </a:rPr>
              <a:t> </a:t>
            </a:r>
            <a:r>
              <a:rPr lang="en-US" dirty="0">
                <a:cs typeface="Verdana"/>
              </a:rPr>
              <a:t>Windows  </a:t>
            </a:r>
            <a:r>
              <a:rPr lang="en-US" spc="-35" dirty="0">
                <a:cs typeface="Verdana"/>
              </a:rPr>
              <a:t>Explorer.</a:t>
            </a:r>
            <a:endParaRPr lang="en-US" dirty="0">
              <a:cs typeface="Verdana"/>
            </a:endParaRPr>
          </a:p>
          <a:p>
            <a:pPr marL="12700" marR="162560">
              <a:lnSpc>
                <a:spcPts val="1939"/>
              </a:lnSpc>
              <a:spcBef>
                <a:spcPts val="1964"/>
              </a:spcBef>
            </a:pPr>
            <a:r>
              <a:rPr lang="en-US" spc="-5" dirty="0">
                <a:cs typeface="Verdana"/>
              </a:rPr>
              <a:t>Click </a:t>
            </a:r>
            <a:r>
              <a:rPr lang="en-US" spc="-10" dirty="0">
                <a:cs typeface="Verdana"/>
              </a:rPr>
              <a:t>any </a:t>
            </a:r>
            <a:r>
              <a:rPr lang="en-US" dirty="0">
                <a:cs typeface="Verdana"/>
              </a:rPr>
              <a:t>folder </a:t>
            </a:r>
            <a:r>
              <a:rPr lang="en-US" spc="-5" dirty="0">
                <a:cs typeface="Verdana"/>
              </a:rPr>
              <a:t>to  </a:t>
            </a:r>
            <a:r>
              <a:rPr lang="en-US" dirty="0">
                <a:cs typeface="Verdana"/>
              </a:rPr>
              <a:t>see the reports  </a:t>
            </a:r>
            <a:r>
              <a:rPr lang="en-US" spc="-10" dirty="0">
                <a:cs typeface="Verdana"/>
              </a:rPr>
              <a:t>saved</a:t>
            </a:r>
            <a:r>
              <a:rPr lang="en-US" spc="-15" dirty="0">
                <a:cs typeface="Verdana"/>
              </a:rPr>
              <a:t> </a:t>
            </a:r>
            <a:r>
              <a:rPr lang="en-US" dirty="0">
                <a:cs typeface="Verdana"/>
              </a:rPr>
              <a:t>there.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AA451E-0F75-439A-AD1B-243E3D888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780290"/>
            <a:ext cx="6791359" cy="6201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AC87BD-A4B7-4BCC-AB93-CE035F3E7034}"/>
              </a:ext>
            </a:extLst>
          </p:cNvPr>
          <p:cNvSpPr txBox="1"/>
          <p:nvPr/>
        </p:nvSpPr>
        <p:spPr>
          <a:xfrm>
            <a:off x="152400" y="1524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DOCUMENTS TAB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785622"/>
            <a:ext cx="8534400" cy="619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237" y="784860"/>
            <a:ext cx="8534400" cy="6197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5555" y="1066800"/>
            <a:ext cx="188289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cs typeface="Verdana"/>
              </a:rPr>
              <a:t>Click the</a:t>
            </a:r>
            <a:r>
              <a:rPr sz="2000" spc="-80" dirty="0">
                <a:cs typeface="Verdana"/>
              </a:rPr>
              <a:t> </a:t>
            </a:r>
            <a:r>
              <a:rPr sz="2000" spc="-10" dirty="0">
                <a:cs typeface="Verdana"/>
              </a:rPr>
              <a:t>blue  </a:t>
            </a:r>
            <a:r>
              <a:rPr sz="2000" spc="-5" dirty="0">
                <a:cs typeface="Verdana"/>
              </a:rPr>
              <a:t>bar at </a:t>
            </a:r>
            <a:r>
              <a:rPr sz="2000" spc="-10" dirty="0">
                <a:cs typeface="Verdana"/>
              </a:rPr>
              <a:t>the  bottom titled  </a:t>
            </a:r>
            <a:r>
              <a:rPr sz="2000" spc="-15" dirty="0">
                <a:cs typeface="Verdana"/>
              </a:rPr>
              <a:t>“</a:t>
            </a:r>
            <a:r>
              <a:rPr lang="en-US" sz="2000" spc="-15" dirty="0">
                <a:cs typeface="Verdana"/>
              </a:rPr>
              <a:t>My Favorites</a:t>
            </a:r>
            <a:r>
              <a:rPr sz="2000" spc="-15" dirty="0">
                <a:cs typeface="Verdana"/>
              </a:rPr>
              <a:t>” </a:t>
            </a:r>
            <a:r>
              <a:rPr sz="2000" spc="-5" dirty="0">
                <a:cs typeface="Verdana"/>
              </a:rPr>
              <a:t>–  this will </a:t>
            </a:r>
            <a:r>
              <a:rPr sz="2000" spc="-10" dirty="0">
                <a:cs typeface="Verdana"/>
              </a:rPr>
              <a:t>open  </a:t>
            </a:r>
            <a:r>
              <a:rPr sz="2000" spc="-5" dirty="0">
                <a:cs typeface="Verdana"/>
              </a:rPr>
              <a:t>the path </a:t>
            </a:r>
            <a:r>
              <a:rPr sz="2000" spc="-10" dirty="0">
                <a:cs typeface="Verdana"/>
              </a:rPr>
              <a:t>to  </a:t>
            </a:r>
            <a:r>
              <a:rPr sz="2000" spc="-5" dirty="0">
                <a:cs typeface="Verdana"/>
              </a:rPr>
              <a:t>the </a:t>
            </a:r>
            <a:r>
              <a:rPr sz="2000" spc="-10" dirty="0">
                <a:cs typeface="Verdana"/>
              </a:rPr>
              <a:t>Public  </a:t>
            </a:r>
            <a:r>
              <a:rPr sz="2000" spc="-5" dirty="0">
                <a:cs typeface="Verdana"/>
              </a:rPr>
              <a:t>folder and  the </a:t>
            </a:r>
            <a:r>
              <a:rPr sz="2000" spc="-10" dirty="0">
                <a:cs typeface="Verdana"/>
              </a:rPr>
              <a:t>reports  </a:t>
            </a:r>
            <a:r>
              <a:rPr sz="2000" spc="-15" dirty="0">
                <a:cs typeface="Verdana"/>
              </a:rPr>
              <a:t>saved</a:t>
            </a:r>
            <a:r>
              <a:rPr sz="2000" spc="-20" dirty="0">
                <a:cs typeface="Verdana"/>
              </a:rPr>
              <a:t> </a:t>
            </a:r>
            <a:r>
              <a:rPr sz="2000" spc="-10" dirty="0">
                <a:cs typeface="Verdana"/>
              </a:rPr>
              <a:t>there.</a:t>
            </a:r>
            <a:endParaRPr sz="2000" dirty="0"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DBF07-3E1B-49E5-8241-7B48D58D6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9" y="783336"/>
            <a:ext cx="6738549" cy="62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685800"/>
            <a:ext cx="8534400" cy="6297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01" y="685039"/>
            <a:ext cx="8419336" cy="629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02360" y="1066800"/>
            <a:ext cx="1922145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cs typeface="Verdana"/>
              </a:rPr>
              <a:t>The</a:t>
            </a:r>
            <a:r>
              <a:rPr spc="-85" dirty="0">
                <a:cs typeface="Verdana"/>
              </a:rPr>
              <a:t> </a:t>
            </a:r>
            <a:r>
              <a:rPr dirty="0">
                <a:cs typeface="Verdana"/>
              </a:rPr>
              <a:t>Documents  </a:t>
            </a:r>
            <a:r>
              <a:rPr spc="-5" dirty="0">
                <a:cs typeface="Verdana"/>
              </a:rPr>
              <a:t>section with</a:t>
            </a:r>
            <a:r>
              <a:rPr lang="en-US" spc="-5" dirty="0">
                <a:cs typeface="Verdana"/>
              </a:rPr>
              <a:t>in</a:t>
            </a:r>
            <a:r>
              <a:rPr spc="-5" dirty="0">
                <a:cs typeface="Verdana"/>
              </a:rPr>
              <a:t>  “My </a:t>
            </a:r>
            <a:r>
              <a:rPr spc="-15" dirty="0">
                <a:cs typeface="Verdana"/>
              </a:rPr>
              <a:t>Favorites”  </a:t>
            </a:r>
            <a:r>
              <a:rPr spc="-5" dirty="0">
                <a:cs typeface="Verdana"/>
              </a:rPr>
              <a:t>is now closed  </a:t>
            </a:r>
            <a:r>
              <a:rPr dirty="0">
                <a:cs typeface="Verdana"/>
              </a:rPr>
              <a:t>and the </a:t>
            </a:r>
            <a:r>
              <a:rPr spc="-15" dirty="0">
                <a:cs typeface="Verdana"/>
              </a:rPr>
              <a:t>Folders  </a:t>
            </a:r>
            <a:r>
              <a:rPr spc="-5" dirty="0">
                <a:cs typeface="Verdana"/>
              </a:rPr>
              <a:t>section, with  the path to  </a:t>
            </a:r>
            <a:r>
              <a:rPr dirty="0">
                <a:cs typeface="Verdana"/>
              </a:rPr>
              <a:t>Pubic </a:t>
            </a:r>
            <a:r>
              <a:rPr spc="-10" dirty="0">
                <a:cs typeface="Verdana"/>
              </a:rPr>
              <a:t>Folders,  </a:t>
            </a:r>
            <a:r>
              <a:rPr spc="-5" dirty="0">
                <a:cs typeface="Verdana"/>
              </a:rPr>
              <a:t>is </a:t>
            </a:r>
            <a:r>
              <a:rPr dirty="0">
                <a:cs typeface="Verdana"/>
              </a:rPr>
              <a:t>now</a:t>
            </a:r>
            <a:r>
              <a:rPr spc="-50" dirty="0">
                <a:cs typeface="Verdana"/>
              </a:rPr>
              <a:t> </a:t>
            </a:r>
            <a:r>
              <a:rPr spc="-5" dirty="0">
                <a:cs typeface="Verdana"/>
              </a:rPr>
              <a:t>open.</a:t>
            </a:r>
            <a:endParaRPr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cs typeface="Times New Roman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</a:pPr>
            <a:r>
              <a:rPr spc="-5" dirty="0">
                <a:cs typeface="Verdana"/>
              </a:rPr>
              <a:t>Click the “+”  </a:t>
            </a:r>
            <a:r>
              <a:rPr dirty="0">
                <a:cs typeface="Verdana"/>
              </a:rPr>
              <a:t>symbol next to  </a:t>
            </a:r>
            <a:r>
              <a:rPr spc="-5" dirty="0">
                <a:cs typeface="Verdana"/>
              </a:rPr>
              <a:t>any </a:t>
            </a:r>
            <a:r>
              <a:rPr dirty="0">
                <a:cs typeface="Verdana"/>
              </a:rPr>
              <a:t>folder </a:t>
            </a:r>
            <a:r>
              <a:rPr spc="-5" dirty="0">
                <a:cs typeface="Verdana"/>
              </a:rPr>
              <a:t>to  </a:t>
            </a:r>
            <a:r>
              <a:rPr dirty="0">
                <a:cs typeface="Verdana"/>
              </a:rPr>
              <a:t>open &amp;</a:t>
            </a:r>
            <a:r>
              <a:rPr spc="-105" dirty="0">
                <a:cs typeface="Verdana"/>
              </a:rPr>
              <a:t> </a:t>
            </a:r>
            <a:r>
              <a:rPr dirty="0">
                <a:cs typeface="Verdana"/>
              </a:rPr>
              <a:t>expand  the</a:t>
            </a:r>
            <a:r>
              <a:rPr spc="-20" dirty="0">
                <a:cs typeface="Verdana"/>
              </a:rPr>
              <a:t> </a:t>
            </a:r>
            <a:r>
              <a:rPr spc="-5" dirty="0">
                <a:cs typeface="Verdana"/>
              </a:rPr>
              <a:t>list.</a:t>
            </a:r>
            <a:endParaRPr dirty="0"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75E9C-5A95-486E-AFDF-094A2CEF0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683516"/>
            <a:ext cx="6421629" cy="6298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9493D-E39B-469A-A668-C2326BDC8A4E}"/>
              </a:ext>
            </a:extLst>
          </p:cNvPr>
          <p:cNvSpPr txBox="1"/>
          <p:nvPr/>
        </p:nvSpPr>
        <p:spPr>
          <a:xfrm>
            <a:off x="76200" y="1524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19FEF-90D0-49F6-AED7-279969FB2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2770847"/>
            <a:ext cx="2647950" cy="38195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72F1D3-B2F8-4EB1-B839-C0403E866F4D}"/>
              </a:ext>
            </a:extLst>
          </p:cNvPr>
          <p:cNvSpPr/>
          <p:nvPr/>
        </p:nvSpPr>
        <p:spPr>
          <a:xfrm rot="1283753">
            <a:off x="-45734" y="2070528"/>
            <a:ext cx="674675" cy="383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755" y="6982968"/>
            <a:ext cx="8277583" cy="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237" y="685800"/>
            <a:ext cx="8534400" cy="6297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7" y="785622"/>
            <a:ext cx="8534400" cy="6198870"/>
          </a:xfrm>
          <a:custGeom>
            <a:avLst/>
            <a:gdLst/>
            <a:ahLst/>
            <a:cxnLst/>
            <a:rect l="l" t="t" r="r" b="b"/>
            <a:pathLst>
              <a:path w="8534400" h="6198870">
                <a:moveTo>
                  <a:pt x="8534400" y="6069329"/>
                </a:moveTo>
                <a:lnTo>
                  <a:pt x="8534400" y="130301"/>
                </a:lnTo>
                <a:lnTo>
                  <a:pt x="8533638" y="123443"/>
                </a:lnTo>
                <a:lnTo>
                  <a:pt x="8533638" y="116585"/>
                </a:lnTo>
                <a:lnTo>
                  <a:pt x="8520617" y="72050"/>
                </a:lnTo>
                <a:lnTo>
                  <a:pt x="8493637" y="35856"/>
                </a:lnTo>
                <a:lnTo>
                  <a:pt x="8455987" y="10881"/>
                </a:lnTo>
                <a:lnTo>
                  <a:pt x="8410956" y="0"/>
                </a:lnTo>
                <a:lnTo>
                  <a:pt x="130302" y="0"/>
                </a:lnTo>
                <a:lnTo>
                  <a:pt x="84393" y="8384"/>
                </a:lnTo>
                <a:lnTo>
                  <a:pt x="45477" y="31299"/>
                </a:lnTo>
                <a:lnTo>
                  <a:pt x="16778" y="66186"/>
                </a:lnTo>
                <a:lnTo>
                  <a:pt x="1523" y="110489"/>
                </a:lnTo>
                <a:lnTo>
                  <a:pt x="0" y="123443"/>
                </a:lnTo>
                <a:lnTo>
                  <a:pt x="0" y="6075426"/>
                </a:lnTo>
                <a:lnTo>
                  <a:pt x="1524" y="6089142"/>
                </a:lnTo>
                <a:lnTo>
                  <a:pt x="2286" y="6092190"/>
                </a:lnTo>
                <a:lnTo>
                  <a:pt x="2285" y="123443"/>
                </a:lnTo>
                <a:lnTo>
                  <a:pt x="3047" y="117347"/>
                </a:lnTo>
                <a:lnTo>
                  <a:pt x="20626" y="64103"/>
                </a:lnTo>
                <a:lnTo>
                  <a:pt x="48767" y="31241"/>
                </a:lnTo>
                <a:lnTo>
                  <a:pt x="83689" y="10683"/>
                </a:lnTo>
                <a:lnTo>
                  <a:pt x="130302" y="2285"/>
                </a:lnTo>
                <a:lnTo>
                  <a:pt x="8410956" y="2285"/>
                </a:lnTo>
                <a:lnTo>
                  <a:pt x="8417052" y="3047"/>
                </a:lnTo>
                <a:lnTo>
                  <a:pt x="8460706" y="15151"/>
                </a:lnTo>
                <a:lnTo>
                  <a:pt x="8496781" y="41881"/>
                </a:lnTo>
                <a:lnTo>
                  <a:pt x="8521756" y="79293"/>
                </a:lnTo>
                <a:lnTo>
                  <a:pt x="8532114" y="123443"/>
                </a:lnTo>
                <a:lnTo>
                  <a:pt x="8532114" y="6082246"/>
                </a:lnTo>
                <a:lnTo>
                  <a:pt x="8533638" y="6075425"/>
                </a:lnTo>
                <a:lnTo>
                  <a:pt x="8534400" y="6069329"/>
                </a:lnTo>
                <a:close/>
              </a:path>
              <a:path w="8534400" h="6198870">
                <a:moveTo>
                  <a:pt x="8532114" y="6082246"/>
                </a:moveTo>
                <a:lnTo>
                  <a:pt x="8532114" y="6075425"/>
                </a:lnTo>
                <a:lnTo>
                  <a:pt x="8531352" y="6082283"/>
                </a:lnTo>
                <a:lnTo>
                  <a:pt x="8519190" y="6125541"/>
                </a:lnTo>
                <a:lnTo>
                  <a:pt x="8492232" y="6161593"/>
                </a:lnTo>
                <a:lnTo>
                  <a:pt x="8454735" y="6186566"/>
                </a:lnTo>
                <a:lnTo>
                  <a:pt x="8410956" y="6196583"/>
                </a:lnTo>
                <a:lnTo>
                  <a:pt x="130302" y="6196584"/>
                </a:lnTo>
                <a:lnTo>
                  <a:pt x="85845" y="6189080"/>
                </a:lnTo>
                <a:lnTo>
                  <a:pt x="46967" y="6166013"/>
                </a:lnTo>
                <a:lnTo>
                  <a:pt x="18134" y="6131181"/>
                </a:lnTo>
                <a:lnTo>
                  <a:pt x="3810" y="6088380"/>
                </a:lnTo>
                <a:lnTo>
                  <a:pt x="2286" y="6075426"/>
                </a:lnTo>
                <a:lnTo>
                  <a:pt x="2286" y="6092190"/>
                </a:lnTo>
                <a:lnTo>
                  <a:pt x="18692" y="6136014"/>
                </a:lnTo>
                <a:lnTo>
                  <a:pt x="47244" y="6169152"/>
                </a:lnTo>
                <a:lnTo>
                  <a:pt x="82669" y="6190204"/>
                </a:lnTo>
                <a:lnTo>
                  <a:pt x="130302" y="6198870"/>
                </a:lnTo>
                <a:lnTo>
                  <a:pt x="8410956" y="6198869"/>
                </a:lnTo>
                <a:lnTo>
                  <a:pt x="8417814" y="6198107"/>
                </a:lnTo>
                <a:lnTo>
                  <a:pt x="8462205" y="6185514"/>
                </a:lnTo>
                <a:lnTo>
                  <a:pt x="8498619" y="6158360"/>
                </a:lnTo>
                <a:lnTo>
                  <a:pt x="8523586" y="6120409"/>
                </a:lnTo>
                <a:lnTo>
                  <a:pt x="8532114" y="6082246"/>
                </a:lnTo>
                <a:close/>
              </a:path>
            </a:pathLst>
          </a:custGeom>
          <a:solidFill>
            <a:srgbClr val="A4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237" y="685039"/>
            <a:ext cx="8509819" cy="633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48911" y="827720"/>
            <a:ext cx="1922145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8615">
              <a:lnSpc>
                <a:spcPts val="1820"/>
              </a:lnSpc>
              <a:spcBef>
                <a:spcPts val="545"/>
              </a:spcBef>
            </a:pPr>
            <a:r>
              <a:rPr lang="en-US" spc="-15" dirty="0">
                <a:cs typeface="Verdana"/>
              </a:rPr>
              <a:t>To access Subsidized Childcare data, follow </a:t>
            </a:r>
            <a:r>
              <a:rPr lang="en-US" spc="-5" dirty="0">
                <a:cs typeface="Verdana"/>
              </a:rPr>
              <a:t>this  </a:t>
            </a:r>
            <a:r>
              <a:rPr lang="en-US" dirty="0">
                <a:cs typeface="Verdana"/>
              </a:rPr>
              <a:t>path in the Folders :  Public  </a:t>
            </a:r>
            <a:r>
              <a:rPr lang="en-US" spc="-10" dirty="0">
                <a:cs typeface="Verdana"/>
              </a:rPr>
              <a:t>Folders\  </a:t>
            </a:r>
            <a:r>
              <a:rPr lang="en-US" dirty="0">
                <a:cs typeface="Verdana"/>
              </a:rPr>
              <a:t>DHHS</a:t>
            </a:r>
            <a:r>
              <a:rPr lang="en-US" spc="-105" dirty="0">
                <a:cs typeface="Verdana"/>
              </a:rPr>
              <a:t> </a:t>
            </a:r>
            <a:r>
              <a:rPr lang="en-US" dirty="0">
                <a:cs typeface="Verdana"/>
              </a:rPr>
              <a:t>Main  Document\  </a:t>
            </a:r>
            <a:r>
              <a:rPr lang="en-US" spc="-5" dirty="0">
                <a:cs typeface="Verdana"/>
              </a:rPr>
              <a:t>DCD\</a:t>
            </a:r>
            <a:endParaRPr lang="en-US" dirty="0">
              <a:cs typeface="Verdana"/>
            </a:endParaRPr>
          </a:p>
          <a:p>
            <a:pPr marL="12700" marR="5080">
              <a:lnSpc>
                <a:spcPts val="1820"/>
              </a:lnSpc>
              <a:spcBef>
                <a:spcPts val="30"/>
              </a:spcBef>
              <a:tabLst>
                <a:tab pos="422275" algn="l"/>
              </a:tabLst>
            </a:pPr>
            <a:r>
              <a:rPr lang="en-US" spc="-5" dirty="0">
                <a:cs typeface="Verdana"/>
              </a:rPr>
              <a:t>t</a:t>
            </a:r>
            <a:r>
              <a:rPr lang="en-US" dirty="0">
                <a:cs typeface="Verdana"/>
              </a:rPr>
              <a:t>o	Subsidized  </a:t>
            </a:r>
            <a:r>
              <a:rPr lang="en-US" spc="-5" dirty="0">
                <a:cs typeface="Verdana"/>
              </a:rPr>
              <a:t>Childcare.</a:t>
            </a:r>
            <a:endParaRPr lang="en-US" dirty="0">
              <a:cs typeface="Verdana"/>
            </a:endParaRPr>
          </a:p>
          <a:p>
            <a:pPr marL="12700" marR="20320">
              <a:lnSpc>
                <a:spcPts val="1820"/>
              </a:lnSpc>
              <a:spcBef>
                <a:spcPts val="1830"/>
              </a:spcBef>
            </a:pPr>
            <a:r>
              <a:rPr lang="en-US" spc="-5" dirty="0">
                <a:cs typeface="Verdana"/>
              </a:rPr>
              <a:t>Highlight </a:t>
            </a:r>
            <a:r>
              <a:rPr lang="en-US" dirty="0">
                <a:cs typeface="Verdana"/>
              </a:rPr>
              <a:t>the  folder </a:t>
            </a:r>
            <a:r>
              <a:rPr lang="en-US" spc="-5" dirty="0">
                <a:cs typeface="Verdana"/>
              </a:rPr>
              <a:t>name</a:t>
            </a:r>
            <a:r>
              <a:rPr lang="en-US" spc="-95" dirty="0">
                <a:cs typeface="Verdana"/>
              </a:rPr>
              <a:t> </a:t>
            </a:r>
            <a:r>
              <a:rPr lang="en-US" dirty="0">
                <a:cs typeface="Verdana"/>
              </a:rPr>
              <a:t> and view the  content  </a:t>
            </a:r>
            <a:r>
              <a:rPr lang="en-US" spc="-5" dirty="0">
                <a:cs typeface="Verdana"/>
              </a:rPr>
              <a:t>displayed in  </a:t>
            </a:r>
            <a:r>
              <a:rPr lang="en-US" dirty="0">
                <a:cs typeface="Verdana"/>
              </a:rPr>
              <a:t>the Details  </a:t>
            </a:r>
            <a:r>
              <a:rPr lang="en-US" spc="-5" dirty="0">
                <a:cs typeface="Verdana"/>
              </a:rPr>
              <a:t>section to the right of the  </a:t>
            </a:r>
            <a:r>
              <a:rPr lang="en-US" dirty="0">
                <a:cs typeface="Verdana"/>
              </a:rPr>
              <a:t>page -</a:t>
            </a:r>
            <a:r>
              <a:rPr lang="en-US" spc="-105" dirty="0">
                <a:cs typeface="Verdana"/>
              </a:rPr>
              <a:t> </a:t>
            </a:r>
            <a:r>
              <a:rPr lang="en-US" dirty="0">
                <a:cs typeface="Verdana"/>
              </a:rPr>
              <a:t>folders  and reports are  </a:t>
            </a:r>
            <a:r>
              <a:rPr lang="en-US" spc="-5" dirty="0">
                <a:cs typeface="Verdana"/>
              </a:rPr>
              <a:t>listed by</a:t>
            </a:r>
            <a:r>
              <a:rPr lang="en-US" spc="-70" dirty="0">
                <a:cs typeface="Verdana"/>
              </a:rPr>
              <a:t> </a:t>
            </a:r>
            <a:r>
              <a:rPr lang="en-US" spc="-5" dirty="0">
                <a:cs typeface="Verdana"/>
              </a:rPr>
              <a:t>title.</a:t>
            </a:r>
            <a:endParaRPr lang="en-US" dirty="0"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07827-5798-4C43-A7F3-9DA070AFC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37" y="609735"/>
            <a:ext cx="6477763" cy="64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6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8454</TotalTime>
  <Words>439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Times New Roman</vt:lpstr>
      <vt:lpstr>Verdana</vt:lpstr>
      <vt:lpstr>Wingdings 2</vt:lpstr>
      <vt:lpstr>Gallery</vt:lpstr>
      <vt:lpstr>Data Warehouse</vt:lpstr>
      <vt:lpstr>PowerPoint Presentation</vt:lpstr>
      <vt:lpstr>PowerPoint Presentation</vt:lpstr>
      <vt:lpstr>LoG ON</vt:lpstr>
      <vt:lpstr>Welcome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 Logging in and Accessing NC FAST Subsidized Child Care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Policy Data Warehouse Overview 2014-09-03 [Read-Only]</dc:title>
  <dc:creator>cdbooth</dc:creator>
  <cp:lastModifiedBy>Coley, Dynasty K</cp:lastModifiedBy>
  <cp:revision>46</cp:revision>
  <cp:lastPrinted>2018-03-28T11:51:48Z</cp:lastPrinted>
  <dcterms:created xsi:type="dcterms:W3CDTF">2018-03-21T15:40:58Z</dcterms:created>
  <dcterms:modified xsi:type="dcterms:W3CDTF">2018-04-02T15:42:44Z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2018-03-21T00:00:00Z</vt:filetime>
  </property>
</Properties>
</file>